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0" r:id="rId3"/>
    <p:sldMasterId id="2147483672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embeddedFontLst>
    <p:embeddedFont>
      <p:font typeface="Meiryo" panose="020B0604030504040204" pitchFamily="34" charset="-128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rbel" panose="020B0503020204020204" pitchFamily="34" charset="0"/>
      <p:regular r:id="rId30"/>
      <p:bold r:id="rId31"/>
      <p:italic r:id="rId32"/>
      <p:boldItalic r:id="rId33"/>
    </p:embeddedFont>
    <p:embeddedFont>
      <p:font typeface="Inter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D39rg45alO4e3fj2KxPeJfKeB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Spark -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support for Python is somewhat secondary and may come with performance trade-offs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2F4"/>
              </a:buClr>
              <a:buSzPts val="1200"/>
              <a:buFont typeface="Inter"/>
              <a:buNone/>
            </a:pPr>
            <a:r>
              <a:rPr lang="en-US" b="0" i="0">
                <a:solidFill>
                  <a:srgbClr val="F1F2F4"/>
                </a:solidFill>
                <a:latin typeface="Inter"/>
                <a:ea typeface="Inter"/>
                <a:cs typeface="Inter"/>
                <a:sym typeface="Inter"/>
              </a:rPr>
              <a:t>Ray Train abstracts away the complexity of setting up a distributed training system.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Ray Serve: A production-ready model serving library built on Ray for deploying machine learning models as web services.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29" name="Google Shape;329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Plasma Object Store designed to address common perf bottlenecks</a:t>
            </a:r>
            <a:endParaRPr/>
          </a:p>
        </p:txBody>
      </p:sp>
      <p:sp>
        <p:nvSpPr>
          <p:cNvPr id="364" name="Google Shape;36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Single processor – 6.66 mins for just 300 imgs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Multiprocessing – 2.3 mins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Ray – 0.5 mins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Apply_async from Multiprocessing library used for local python multiprocessing </a:t>
            </a: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>
                <a:solidFill>
                  <a:srgbClr val="F1F2F4"/>
                </a:solidFill>
                <a:latin typeface="Inter"/>
                <a:ea typeface="Inter"/>
                <a:cs typeface="Inter"/>
                <a:sym typeface="Inter"/>
              </a:rPr>
              <a:t>A Ray cluster consists of a single head node and any number of connected worker nodes</a:t>
            </a:r>
            <a:endParaRPr/>
          </a:p>
        </p:txBody>
      </p:sp>
      <p:sp>
        <p:nvSpPr>
          <p:cNvPr id="270" name="Google Shape;27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"/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6"/>
          <p:cNvSpPr/>
          <p:nvPr/>
        </p:nvSpPr>
        <p:spPr>
          <a:xfrm>
            <a:off x="4456113" y="31750"/>
            <a:ext cx="0" cy="1588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9525" cap="flat" cmpd="sng">
            <a:solidFill>
              <a:srgbClr val="30466D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" name="Google Shape;20;p36"/>
          <p:cNvSpPr txBox="1"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Meiryo"/>
              <a:buNone/>
              <a:defRPr sz="6000" b="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6"/>
          <p:cNvSpPr txBox="1"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 b="0" cap="none">
                <a:solidFill>
                  <a:srgbClr val="262626"/>
                </a:solidFill>
              </a:defRPr>
            </a:lvl1pPr>
            <a:lvl2pPr lvl="1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/>
            </a:lvl6pPr>
            <a:lvl7pPr lvl="6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/>
            </a:lvl7pPr>
            <a:lvl8pPr lvl="7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/>
            </a:lvl8pPr>
            <a:lvl9pPr lvl="8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6"/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6"/>
          <p:cNvSpPr txBox="1">
            <a:spLocks noGrp="1"/>
          </p:cNvSpPr>
          <p:nvPr>
            <p:ph type="dt" idx="10"/>
          </p:nvPr>
        </p:nvSpPr>
        <p:spPr>
          <a:xfrm>
            <a:off x="8197353" y="6309360"/>
            <a:ext cx="215113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ftr" idx="11"/>
          </p:nvPr>
        </p:nvSpPr>
        <p:spPr>
          <a:xfrm>
            <a:off x="855388" y="6309360"/>
            <a:ext cx="600769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7"/>
          <p:cNvSpPr txBox="1"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1"/>
          </p:nvPr>
        </p:nvSpPr>
        <p:spPr>
          <a:xfrm rot="5400000">
            <a:off x="5864129" y="217655"/>
            <a:ext cx="5197497" cy="617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87" name="Google Shape;87;p47"/>
          <p:cNvSpPr txBox="1">
            <a:spLocks noGrp="1"/>
          </p:cNvSpPr>
          <p:nvPr>
            <p:ph type="dt" idx="10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7"/>
          <p:cNvSpPr txBox="1">
            <a:spLocks noGrp="1"/>
          </p:cNvSpPr>
          <p:nvPr>
            <p:ph type="ftr" idx="11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7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8"/>
          <p:cNvSpPr txBox="1">
            <a:spLocks noGrp="1"/>
          </p:cNvSpPr>
          <p:nvPr>
            <p:ph type="title"/>
          </p:nvPr>
        </p:nvSpPr>
        <p:spPr>
          <a:xfrm rot="5400000">
            <a:off x="7393812" y="2391190"/>
            <a:ext cx="5339932" cy="157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8"/>
          <p:cNvSpPr txBox="1">
            <a:spLocks noGrp="1"/>
          </p:cNvSpPr>
          <p:nvPr>
            <p:ph type="body" idx="1"/>
          </p:nvPr>
        </p:nvSpPr>
        <p:spPr>
          <a:xfrm rot="5400000">
            <a:off x="3252190" y="205883"/>
            <a:ext cx="5322596" cy="595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93" name="Google Shape;93;p48"/>
          <p:cNvSpPr txBox="1">
            <a:spLocks noGrp="1"/>
          </p:cNvSpPr>
          <p:nvPr>
            <p:ph type="dt" idx="10"/>
          </p:nvPr>
        </p:nvSpPr>
        <p:spPr>
          <a:xfrm>
            <a:off x="9277965" y="6296615"/>
            <a:ext cx="25059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8"/>
          <p:cNvSpPr txBox="1">
            <a:spLocks noGrp="1"/>
          </p:cNvSpPr>
          <p:nvPr>
            <p:ph type="ftr" idx="11"/>
          </p:nvPr>
        </p:nvSpPr>
        <p:spPr>
          <a:xfrm>
            <a:off x="2933699" y="6296615"/>
            <a:ext cx="5959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8"/>
          <p:cNvSpPr txBox="1">
            <a:spLocks noGrp="1"/>
          </p:cNvSpPr>
          <p:nvPr>
            <p:ph type="sldNum" idx="12"/>
          </p:nvPr>
        </p:nvSpPr>
        <p:spPr>
          <a:xfrm rot="5400000">
            <a:off x="8734643" y="2853201"/>
            <a:ext cx="5383267" cy="60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" name="Google Shape;96;p48" title="Rule Line"/>
          <p:cNvCxnSpPr/>
          <p:nvPr/>
        </p:nvCxnSpPr>
        <p:spPr>
          <a:xfrm>
            <a:off x="9111582" y="571502"/>
            <a:ext cx="0" cy="5275467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9"/>
          <p:cNvSpPr txBox="1"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dt" idx="10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ftr" idx="11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eiryo"/>
              <a:buNone/>
              <a:defRPr sz="4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 b="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dt" idx="10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ftr" idx="11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40"/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5376670" y="705114"/>
            <a:ext cx="6172412" cy="240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5376670" y="3749040"/>
            <a:ext cx="6172411" cy="234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dt" idx="10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ftr" idx="11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41"/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body" idx="2"/>
          </p:nvPr>
        </p:nvSpPr>
        <p:spPr>
          <a:xfrm>
            <a:off x="5376668" y="1116199"/>
            <a:ext cx="6166422" cy="206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body" idx="3"/>
          </p:nvPr>
        </p:nvSpPr>
        <p:spPr>
          <a:xfrm>
            <a:off x="5376668" y="3623098"/>
            <a:ext cx="616642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L="457200" lvl="0" indent="-228600" algn="l">
              <a:lnSpc>
                <a:spcPct val="99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body" idx="4"/>
          </p:nvPr>
        </p:nvSpPr>
        <p:spPr>
          <a:xfrm>
            <a:off x="5376670" y="4102370"/>
            <a:ext cx="6166419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dt" idx="10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ftr" idx="11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42"/>
          <p:cNvSpPr txBox="1"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dt" idx="10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3"/>
          <p:cNvSpPr txBox="1">
            <a:spLocks noGrp="1"/>
          </p:cNvSpPr>
          <p:nvPr>
            <p:ph type="ftr" idx="11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4"/>
          <p:cNvSpPr txBox="1">
            <a:spLocks noGrp="1"/>
          </p:cNvSpPr>
          <p:nvPr>
            <p:ph type="dt" idx="10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4"/>
          <p:cNvSpPr txBox="1">
            <a:spLocks noGrp="1"/>
          </p:cNvSpPr>
          <p:nvPr>
            <p:ph type="ftr" idx="11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5"/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5"/>
          <p:cNvSpPr txBox="1"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body" idx="1"/>
          </p:nvPr>
        </p:nvSpPr>
        <p:spPr>
          <a:xfrm>
            <a:off x="638818" y="640078"/>
            <a:ext cx="6969693" cy="545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marL="1371600" lvl="2" indent="-330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Char char="–"/>
              <a:defRPr sz="1600"/>
            </a:lvl3pPr>
            <a:lvl4pPr marL="1828800" lvl="3" indent="-3175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400"/>
              <a:buChar char="–"/>
              <a:defRPr sz="1400"/>
            </a:lvl6pPr>
            <a:lvl7pPr marL="3200400" lvl="6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400"/>
              <a:buChar char="–"/>
              <a:defRPr sz="1400"/>
            </a:lvl7pPr>
            <a:lvl8pPr marL="3657600" lvl="7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400"/>
              <a:buChar char="–"/>
              <a:defRPr sz="1400"/>
            </a:lvl8pPr>
            <a:lvl9pPr marL="4114800" lvl="8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400"/>
              <a:buChar char="–"/>
              <a:defRPr sz="1400"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body" idx="2"/>
          </p:nvPr>
        </p:nvSpPr>
        <p:spPr>
          <a:xfrm>
            <a:off x="8753015" y="3223803"/>
            <a:ext cx="2796066" cy="287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45"/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5"/>
          <p:cNvSpPr txBox="1">
            <a:spLocks noGrp="1"/>
          </p:cNvSpPr>
          <p:nvPr>
            <p:ph type="dt" idx="10"/>
          </p:nvPr>
        </p:nvSpPr>
        <p:spPr>
          <a:xfrm>
            <a:off x="8753015" y="6309360"/>
            <a:ext cx="173420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5"/>
          <p:cNvSpPr txBox="1">
            <a:spLocks noGrp="1"/>
          </p:cNvSpPr>
          <p:nvPr>
            <p:ph type="ftr" idx="11"/>
          </p:nvPr>
        </p:nvSpPr>
        <p:spPr>
          <a:xfrm>
            <a:off x="638818" y="6309360"/>
            <a:ext cx="699386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5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6"/>
          <p:cNvSpPr txBox="1"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>
            <a:spLocks noGrp="1"/>
          </p:cNvSpPr>
          <p:nvPr>
            <p:ph type="pic" idx="2"/>
          </p:nvPr>
        </p:nvSpPr>
        <p:spPr>
          <a:xfrm>
            <a:off x="0" y="0"/>
            <a:ext cx="8248592" cy="6857999"/>
          </a:xfrm>
          <a:prstGeom prst="rect">
            <a:avLst/>
          </a:prstGeom>
          <a:solidFill>
            <a:srgbClr val="D5D5DD"/>
          </a:solidFill>
          <a:ln>
            <a:noFill/>
          </a:ln>
        </p:spPr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8834996" y="3429000"/>
            <a:ext cx="2714085" cy="2508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46"/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6"/>
          <p:cNvSpPr txBox="1">
            <a:spLocks noGrp="1"/>
          </p:cNvSpPr>
          <p:nvPr>
            <p:ph type="dt" idx="10"/>
          </p:nvPr>
        </p:nvSpPr>
        <p:spPr>
          <a:xfrm>
            <a:off x="8834997" y="6309360"/>
            <a:ext cx="16459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6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46"/>
          <p:cNvSpPr txBox="1">
            <a:spLocks noGrp="1"/>
          </p:cNvSpPr>
          <p:nvPr>
            <p:ph type="ftr" idx="11"/>
          </p:nvPr>
        </p:nvSpPr>
        <p:spPr>
          <a:xfrm>
            <a:off x="64008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5"/>
          <p:cNvSpPr txBox="1"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  <a:defRPr sz="3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rm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rbel"/>
              <a:buNone/>
              <a:defRPr sz="18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  <a:defRPr sz="16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7C7E5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7C7E5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7C7E5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7C7E58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7C7E5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 txBox="1">
            <a:spLocks noGrp="1"/>
          </p:cNvSpPr>
          <p:nvPr>
            <p:ph type="dt" idx="10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5"/>
          <p:cNvSpPr txBox="1">
            <a:spLocks noGrp="1"/>
          </p:cNvSpPr>
          <p:nvPr>
            <p:ph type="ftr" idx="11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5"/>
          <p:cNvSpPr txBox="1">
            <a:spLocks noGrp="1"/>
          </p:cNvSpPr>
          <p:nvPr>
            <p:ph type="sldNum" idx="12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35"/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ay.io/en/latest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ta-project-explorations/ray-scaling-experimen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0" name="Google Shape;190;p6" descr="Morning view of a forest"/>
          <p:cNvPicPr preferRelativeResize="0"/>
          <p:nvPr/>
        </p:nvPicPr>
        <p:blipFill rotWithShape="1">
          <a:blip r:embed="rId3">
            <a:alphaModFix/>
          </a:blip>
          <a:srcRect r="287" b="-1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/>
          <p:nvPr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3" name="Google Shape;193;p6"/>
          <p:cNvSpPr txBox="1">
            <a:spLocks noGrp="1"/>
          </p:cNvSpPr>
          <p:nvPr>
            <p:ph type="ctrTitle"/>
          </p:nvPr>
        </p:nvSpPr>
        <p:spPr>
          <a:xfrm>
            <a:off x="7550904" y="1709530"/>
            <a:ext cx="4641095" cy="252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 To Ray </a:t>
            </a:r>
            <a:br>
              <a:rPr lang="en-US" sz="4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Distributed Computing Framework</a:t>
            </a:r>
            <a:endParaRPr sz="280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subTitle" idx="1"/>
          </p:nvPr>
        </p:nvSpPr>
        <p:spPr>
          <a:xfrm>
            <a:off x="7521459" y="5273287"/>
            <a:ext cx="4670541" cy="91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Bhagirathi Hegde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93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Sarath Srinivas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6"/>
          <p:cNvSpPr/>
          <p:nvPr/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"/>
          <p:cNvSpPr txBox="1"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Autoscaler with kuberay</a:t>
            </a:r>
            <a:endParaRPr/>
          </a:p>
        </p:txBody>
      </p:sp>
      <p:sp>
        <p:nvSpPr>
          <p:cNvPr id="295" name="Google Shape;295;p10"/>
          <p:cNvSpPr/>
          <p:nvPr/>
        </p:nvSpPr>
        <p:spPr>
          <a:xfrm>
            <a:off x="838199" y="1396083"/>
            <a:ext cx="10515599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EDED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4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 txBox="1">
            <a:spLocks noGrp="1"/>
          </p:cNvSpPr>
          <p:nvPr>
            <p:ph type="body" idx="1"/>
          </p:nvPr>
        </p:nvSpPr>
        <p:spPr>
          <a:xfrm>
            <a:off x="1220089" y="1511968"/>
            <a:ext cx="9751823" cy="58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Ray scales up and down resources dynamically based on requirements/requests</a:t>
            </a:r>
            <a:endParaRPr/>
          </a:p>
        </p:txBody>
      </p:sp>
      <p:sp>
        <p:nvSpPr>
          <p:cNvPr id="297" name="Google Shape;297;p10"/>
          <p:cNvSpPr/>
          <p:nvPr/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10" descr="A screen 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3909408"/>
            <a:ext cx="5140661" cy="94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 descr="A graph with a yellow and green lin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3142" y="3317728"/>
            <a:ext cx="5140656" cy="204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3"/>
          <p:cNvSpPr/>
          <p:nvPr/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4901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3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000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3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1960"/>
                </a:srgbClr>
              </a:gs>
              <a:gs pos="78000">
                <a:srgbClr val="4472C4">
                  <a:alpha val="14117"/>
                </a:srgbClr>
              </a:gs>
              <a:gs pos="100000">
                <a:srgbClr val="4472C4">
                  <a:alpha val="14117"/>
                </a:srgbClr>
              </a:gs>
            </a:gsLst>
            <a:lin ang="15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3"/>
          <p:cNvSpPr txBox="1"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 Hybrid Workloads</a:t>
            </a:r>
            <a:endParaRPr/>
          </a:p>
        </p:txBody>
      </p:sp>
      <p:sp>
        <p:nvSpPr>
          <p:cNvPr id="309" name="Google Shape;309;p13"/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By using fractional CPU for I/O Bound tasks</a:t>
            </a: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0184" y="1556390"/>
            <a:ext cx="9851628" cy="5295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"/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"/>
          <p:cNvSpPr txBox="1"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Benefits of Ray over other distributed computing options</a:t>
            </a:r>
            <a:endParaRPr/>
          </a:p>
        </p:txBody>
      </p:sp>
      <p:pic>
        <p:nvPicPr>
          <p:cNvPr id="317" name="Google Shape;317;p7" descr="What's new in Apache Spark 2.2 - Knoldus Blog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6817" y="2700330"/>
            <a:ext cx="1109472" cy="58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"/>
          <p:cNvSpPr txBox="1"/>
          <p:nvPr/>
        </p:nvSpPr>
        <p:spPr>
          <a:xfrm>
            <a:off x="7323689" y="2881919"/>
            <a:ext cx="486830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MapReduce centric, dataflow-based – limited task flexibility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Natively scala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7" descr="Kubernetes Logo and symbol, meaning, history, PNG, bra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3460" y="3923752"/>
            <a:ext cx="1136185" cy="63910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7"/>
          <p:cNvSpPr txBox="1"/>
          <p:nvPr/>
        </p:nvSpPr>
        <p:spPr>
          <a:xfrm>
            <a:off x="7323690" y="4089214"/>
            <a:ext cx="48683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Complex, Limited task 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7" descr="Images and Logos — Dask documentati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7682" y="5308683"/>
            <a:ext cx="1407740" cy="51604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7"/>
          <p:cNvSpPr txBox="1"/>
          <p:nvPr/>
        </p:nvSpPr>
        <p:spPr>
          <a:xfrm>
            <a:off x="7323689" y="5296509"/>
            <a:ext cx="486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/>
              <a:t>Mostly Data Parallel/ Mapreduce oriented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"/>
          <p:cNvSpPr txBox="1"/>
          <p:nvPr/>
        </p:nvSpPr>
        <p:spPr>
          <a:xfrm>
            <a:off x="7323687" y="817828"/>
            <a:ext cx="486831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Python-centric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Flexible and general-purpose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Scales efficiently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Optimized for real-time and low-latency applications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"/>
          <p:cNvSpPr txBox="1"/>
          <p:nvPr/>
        </p:nvSpPr>
        <p:spPr>
          <a:xfrm>
            <a:off x="8173100" y="2065317"/>
            <a:ext cx="5770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vs 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7" descr="ray-logo - Software Engineering Dail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8548" y="894343"/>
            <a:ext cx="1600906" cy="801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707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4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Ray Frameworks</a:t>
            </a:r>
            <a:endParaRPr/>
          </a:p>
        </p:txBody>
      </p:sp>
      <p:pic>
        <p:nvPicPr>
          <p:cNvPr id="334" name="Google Shape;33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7903" y="961812"/>
            <a:ext cx="6969593" cy="4930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09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</p:txBody>
      </p:sp>
      <p:sp>
        <p:nvSpPr>
          <p:cNvPr id="341" name="Google Shape;341;p14"/>
          <p:cNvSpPr/>
          <p:nvPr/>
        </p:nvSpPr>
        <p:spPr>
          <a:xfrm>
            <a:off x="0" y="1690688"/>
            <a:ext cx="12192000" cy="516636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4"/>
          <p:cNvSpPr txBox="1">
            <a:spLocks noGrp="1"/>
          </p:cNvSpPr>
          <p:nvPr>
            <p:ph type="body" idx="1"/>
          </p:nvPr>
        </p:nvSpPr>
        <p:spPr>
          <a:xfrm>
            <a:off x="838200" y="2100579"/>
            <a:ext cx="5097779" cy="407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Ray is a distributed computing framework for scaling up Python applications.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Benefits: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Enables parallel execution of tasks across multiple machines or cores.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Simplifies building scalable and fault-tolerant applications.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Offers a user-friendly API for distributed computing.</a:t>
            </a:r>
            <a:endParaRPr/>
          </a:p>
        </p:txBody>
      </p:sp>
      <p:sp>
        <p:nvSpPr>
          <p:cNvPr id="343" name="Google Shape;343;p14"/>
          <p:cNvSpPr txBox="1"/>
          <p:nvPr/>
        </p:nvSpPr>
        <p:spPr>
          <a:xfrm>
            <a:off x="6774179" y="2100579"/>
            <a:ext cx="5097780" cy="407638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program on laptop to a high-performance distributed application with relatively few additional lines of python code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349" name="Google Shape;3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Ray documentation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Our GitHub repo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2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en-US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Store in action</a:t>
            </a:r>
            <a:endParaRPr/>
          </a:p>
        </p:txBody>
      </p:sp>
      <p:sp>
        <p:nvSpPr>
          <p:cNvPr id="357" name="Google Shape;357;p12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1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701" y="858525"/>
            <a:ext cx="7289378" cy="521190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2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1"/>
          <p:cNvSpPr txBox="1"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Plasma Object Store</a:t>
            </a:r>
            <a:endParaRPr/>
          </a:p>
        </p:txBody>
      </p:sp>
      <p:sp>
        <p:nvSpPr>
          <p:cNvPr id="368" name="Google Shape;368;p11"/>
          <p:cNvSpPr/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1"/>
          <p:cNvSpPr/>
          <p:nvPr/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1"/>
          <p:cNvSpPr txBox="1">
            <a:spLocks noGrp="1"/>
          </p:cNvSpPr>
          <p:nvPr>
            <p:ph type="body" idx="1"/>
          </p:nvPr>
        </p:nvSpPr>
        <p:spPr>
          <a:xfrm>
            <a:off x="411480" y="2684095"/>
            <a:ext cx="4443154" cy="349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Immutable objects in shared memory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1 object store per node; zero-copy access for workers on same node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Data written to another node’s object store only when requested by another task</a:t>
            </a:r>
            <a:endParaRPr/>
          </a:p>
        </p:txBody>
      </p:sp>
      <p:pic>
        <p:nvPicPr>
          <p:cNvPr id="371" name="Google Shape;371;p11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5816" y="1589953"/>
            <a:ext cx="6440424" cy="362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9"/>
          <p:cNvSpPr/>
          <p:nvPr/>
        </p:nvSpPr>
        <p:spPr>
          <a:xfrm>
            <a:off x="551553" y="304802"/>
            <a:ext cx="11097349" cy="157314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EDED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5C2C2">
                <a:alpha val="4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9"/>
          <p:cNvSpPr txBox="1"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Effective Scaling</a:t>
            </a:r>
            <a:endParaRPr/>
          </a:p>
        </p:txBody>
      </p:sp>
      <p:sp>
        <p:nvSpPr>
          <p:cNvPr id="379" name="Google Shape;379;p9"/>
          <p:cNvSpPr/>
          <p:nvPr/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9"/>
          <p:cNvSpPr/>
          <p:nvPr/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9" descr="A graph with a line going u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978" y="2091095"/>
            <a:ext cx="5309696" cy="42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9" descr="A blue and white table with numb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1408" y="2665201"/>
            <a:ext cx="5431536" cy="30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9"/>
          <p:cNvSpPr txBox="1"/>
          <p:nvPr/>
        </p:nvSpPr>
        <p:spPr>
          <a:xfrm>
            <a:off x="6321552" y="405575"/>
            <a:ext cx="500176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Doubling of workers halves the execution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6"/>
          <p:cNvSpPr/>
          <p:nvPr/>
        </p:nvSpPr>
        <p:spPr>
          <a:xfrm>
            <a:off x="1903615" y="221673"/>
            <a:ext cx="8384770" cy="13326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EDED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5C2C2">
                <a:alpha val="2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6"/>
          <p:cNvSpPr txBox="1"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Core Concepts - Actors</a:t>
            </a:r>
            <a:endParaRPr/>
          </a:p>
        </p:txBody>
      </p:sp>
      <p:sp>
        <p:nvSpPr>
          <p:cNvPr id="391" name="Google Shape;391;p16"/>
          <p:cNvSpPr/>
          <p:nvPr/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p16"/>
          <p:cNvSpPr txBox="1">
            <a:spLocks noGrp="1"/>
          </p:cNvSpPr>
          <p:nvPr>
            <p:ph type="body" idx="1"/>
          </p:nvPr>
        </p:nvSpPr>
        <p:spPr>
          <a:xfrm>
            <a:off x="2615738" y="1263807"/>
            <a:ext cx="6960524" cy="59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sz="1700">
                <a:solidFill>
                  <a:schemeClr val="lt1"/>
                </a:solidFill>
              </a:rPr>
              <a:t>Preserve state; useful for building fault-tolerant applications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"/>
          <p:cNvSpPr txBox="1"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Simple Batch Inference</a:t>
            </a:r>
            <a:endParaRPr/>
          </a:p>
        </p:txBody>
      </p:sp>
      <p:sp>
        <p:nvSpPr>
          <p:cNvPr id="204" name="Google Shape;204;p2"/>
          <p:cNvSpPr/>
          <p:nvPr/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"/>
          <p:cNvSpPr/>
          <p:nvPr/>
        </p:nvSpPr>
        <p:spPr>
          <a:xfrm rot="10800000" flipH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248" y="1647991"/>
            <a:ext cx="8669263" cy="5218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/>
          <p:nvPr/>
        </p:nvSpPr>
        <p:spPr>
          <a:xfrm>
            <a:off x="18325" y="-386515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"/>
          <p:cNvSpPr/>
          <p:nvPr/>
        </p:nvSpPr>
        <p:spPr>
          <a:xfrm rot="10800000" flipH="1">
            <a:off x="838200" y="720953"/>
            <a:ext cx="10515600" cy="5416094"/>
          </a:xfrm>
          <a:custGeom>
            <a:avLst/>
            <a:gdLst/>
            <a:ahLst/>
            <a:cxnLst/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"/>
          <p:cNvSpPr txBox="1">
            <a:spLocks noGrp="1"/>
          </p:cNvSpPr>
          <p:nvPr>
            <p:ph type="title"/>
          </p:nvPr>
        </p:nvSpPr>
        <p:spPr>
          <a:xfrm>
            <a:off x="838199" y="70761"/>
            <a:ext cx="10515599" cy="61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Program Execution</a:t>
            </a:r>
            <a:endParaRPr sz="2800"/>
          </a:p>
        </p:txBody>
      </p:sp>
      <p:sp>
        <p:nvSpPr>
          <p:cNvPr id="214" name="Google Shape;214;p3"/>
          <p:cNvSpPr txBox="1"/>
          <p:nvPr/>
        </p:nvSpPr>
        <p:spPr>
          <a:xfrm>
            <a:off x="838198" y="6232613"/>
            <a:ext cx="1051559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scale? 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p3"/>
          <p:cNvGrpSpPr/>
          <p:nvPr/>
        </p:nvGrpSpPr>
        <p:grpSpPr>
          <a:xfrm>
            <a:off x="891574" y="4014069"/>
            <a:ext cx="10405799" cy="1447141"/>
            <a:chOff x="893101" y="4000141"/>
            <a:chExt cx="10405799" cy="1447141"/>
          </a:xfrm>
        </p:grpSpPr>
        <p:sp>
          <p:nvSpPr>
            <p:cNvPr id="216" name="Google Shape;216;p3"/>
            <p:cNvSpPr txBox="1"/>
            <p:nvPr/>
          </p:nvSpPr>
          <p:spPr>
            <a:xfrm>
              <a:off x="893101" y="5067090"/>
              <a:ext cx="10402752" cy="38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0"/>
                <a:buFont typeface="Arial"/>
                <a:buNone/>
              </a:pPr>
              <a:r>
                <a:rPr lang="en-US" sz="187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Ray cluster with 16  cores (multiple machines)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7" name="Google Shape;217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6148" y="4000141"/>
              <a:ext cx="10402752" cy="1066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3"/>
          <p:cNvGrpSpPr/>
          <p:nvPr/>
        </p:nvGrpSpPr>
        <p:grpSpPr>
          <a:xfrm>
            <a:off x="897668" y="2718535"/>
            <a:ext cx="10402752" cy="809404"/>
            <a:chOff x="893101" y="2885473"/>
            <a:chExt cx="10402752" cy="809404"/>
          </a:xfrm>
        </p:grpSpPr>
        <p:sp>
          <p:nvSpPr>
            <p:cNvPr id="219" name="Google Shape;219;p3"/>
            <p:cNvSpPr txBox="1"/>
            <p:nvPr/>
          </p:nvSpPr>
          <p:spPr>
            <a:xfrm>
              <a:off x="893101" y="3310376"/>
              <a:ext cx="10402752" cy="384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0"/>
                <a:buFont typeface="Arial"/>
                <a:buNone/>
              </a:pPr>
              <a:r>
                <a:rPr lang="en-US" sz="187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Multiprocessing on 4 cores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0" name="Google Shape;220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83779" y="2885473"/>
              <a:ext cx="7430537" cy="428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p3"/>
          <p:cNvGrpSpPr/>
          <p:nvPr/>
        </p:nvGrpSpPr>
        <p:grpSpPr>
          <a:xfrm>
            <a:off x="891574" y="1396787"/>
            <a:ext cx="10402752" cy="746867"/>
            <a:chOff x="893101" y="1603364"/>
            <a:chExt cx="10402752" cy="746867"/>
          </a:xfrm>
        </p:grpSpPr>
        <p:sp>
          <p:nvSpPr>
            <p:cNvPr id="222" name="Google Shape;222;p3"/>
            <p:cNvSpPr txBox="1"/>
            <p:nvPr/>
          </p:nvSpPr>
          <p:spPr>
            <a:xfrm>
              <a:off x="893101" y="1965730"/>
              <a:ext cx="10402752" cy="384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0"/>
                <a:buFont typeface="Arial"/>
                <a:buNone/>
              </a:pPr>
              <a:r>
                <a:rPr lang="en-US" sz="187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Single processor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3" name="Google Shape;223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83779" y="1603364"/>
              <a:ext cx="7430537" cy="3524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"/>
          <p:cNvSpPr/>
          <p:nvPr/>
        </p:nvSpPr>
        <p:spPr>
          <a:xfrm>
            <a:off x="1903615" y="221673"/>
            <a:ext cx="8384770" cy="13326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EDED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C5C2C2">
                <a:alpha val="2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Distributed Execution</a:t>
            </a:r>
            <a:endParaRPr/>
          </a:p>
        </p:txBody>
      </p:sp>
      <p:sp>
        <p:nvSpPr>
          <p:cNvPr id="231" name="Google Shape;231;p4"/>
          <p:cNvSpPr/>
          <p:nvPr/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4"/>
          <p:cNvSpPr txBox="1">
            <a:spLocks noGrp="1"/>
          </p:cNvSpPr>
          <p:nvPr>
            <p:ph type="body" idx="1"/>
          </p:nvPr>
        </p:nvSpPr>
        <p:spPr>
          <a:xfrm>
            <a:off x="2615738" y="1263807"/>
            <a:ext cx="6960524" cy="598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-US" sz="1700">
                <a:solidFill>
                  <a:schemeClr val="lt1"/>
                </a:solidFill>
              </a:rPr>
              <a:t>Ray distributes tasks across a cluster of machines, accelerating workflows</a:t>
            </a:r>
            <a:endParaRPr/>
          </a:p>
        </p:txBody>
      </p:sp>
      <p:pic>
        <p:nvPicPr>
          <p:cNvPr id="233" name="Google Shape;2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479" y="1892439"/>
            <a:ext cx="10909042" cy="49639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"/>
          <p:cNvGrpSpPr/>
          <p:nvPr/>
        </p:nvGrpSpPr>
        <p:grpSpPr>
          <a:xfrm>
            <a:off x="6737279" y="1097279"/>
            <a:ext cx="5429250" cy="5258552"/>
            <a:chOff x="6737279" y="1097280"/>
            <a:chExt cx="5429250" cy="3817869"/>
          </a:xfrm>
        </p:grpSpPr>
        <p:pic>
          <p:nvPicPr>
            <p:cNvPr id="235" name="Google Shape;235;p4" descr="Sticky Notes Svg / Note Paper Svg / Yellow Sticky Note / Sticky Notes With  Pin Svg / Sticky Notes Png - Etsy Finlan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37279" y="1097280"/>
              <a:ext cx="5429250" cy="3817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4"/>
            <p:cNvSpPr txBox="1"/>
            <p:nvPr/>
          </p:nvSpPr>
          <p:spPr>
            <a:xfrm rot="-654953">
              <a:off x="8303693" y="2347168"/>
              <a:ext cx="2545138" cy="1497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171616"/>
                  </a:solidFill>
                  <a:latin typeface="Calibri"/>
                  <a:ea typeface="Calibri"/>
                  <a:cs typeface="Calibri"/>
                  <a:sym typeface="Calibri"/>
                </a:rPr>
                <a:t>Tasks in Ray can be any arbitrary functions that are executed asynchronously on separate workers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171616"/>
                  </a:solidFill>
                  <a:latin typeface="Calibri"/>
                  <a:ea typeface="Calibri"/>
                  <a:cs typeface="Calibri"/>
                  <a:sym typeface="Calibri"/>
                </a:rPr>
                <a:t>So multiple tasks can execute simultaneously</a:t>
              </a:r>
              <a:endParaRPr/>
            </a:p>
          </p:txBody>
        </p:sp>
      </p:grpSp>
      <p:grpSp>
        <p:nvGrpSpPr>
          <p:cNvPr id="237" name="Google Shape;237;p4"/>
          <p:cNvGrpSpPr/>
          <p:nvPr/>
        </p:nvGrpSpPr>
        <p:grpSpPr>
          <a:xfrm>
            <a:off x="55518" y="2190750"/>
            <a:ext cx="2294530" cy="4665661"/>
            <a:chOff x="55518" y="2190750"/>
            <a:chExt cx="2294530" cy="4665661"/>
          </a:xfrm>
        </p:grpSpPr>
        <p:sp>
          <p:nvSpPr>
            <p:cNvPr id="238" name="Google Shape;238;p4"/>
            <p:cNvSpPr/>
            <p:nvPr/>
          </p:nvSpPr>
          <p:spPr>
            <a:xfrm>
              <a:off x="1551853" y="2190750"/>
              <a:ext cx="798195" cy="4665661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 txBox="1"/>
            <p:nvPr/>
          </p:nvSpPr>
          <p:spPr>
            <a:xfrm>
              <a:off x="55518" y="3723361"/>
              <a:ext cx="1551853" cy="1600438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task : 15 imgs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300 imgs in total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So, 20 tasks distributed across 16 cores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 overhead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Amortized for big enough tasks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/>
          <p:nvPr/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" name="Google Shape;248;p31"/>
          <p:cNvGrpSpPr/>
          <p:nvPr/>
        </p:nvGrpSpPr>
        <p:grpSpPr>
          <a:xfrm>
            <a:off x="1684774" y="1737360"/>
            <a:ext cx="8813307" cy="4653914"/>
            <a:chOff x="383342" y="676656"/>
            <a:chExt cx="11425315" cy="6033200"/>
          </a:xfrm>
        </p:grpSpPr>
        <p:pic>
          <p:nvPicPr>
            <p:cNvPr id="249" name="Google Shape;249;p31" descr="A screenshot of a computer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3342" y="676656"/>
              <a:ext cx="11425315" cy="5369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1"/>
            <p:cNvPicPr preferRelativeResize="0"/>
            <p:nvPr/>
          </p:nvPicPr>
          <p:blipFill rotWithShape="1">
            <a:blip r:embed="rId4">
              <a:alphaModFix/>
            </a:blip>
            <a:srcRect t="92815" r="47050" b="-905"/>
            <a:stretch/>
          </p:blipFill>
          <p:spPr>
            <a:xfrm>
              <a:off x="2294614" y="6218387"/>
              <a:ext cx="7614625" cy="4914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7" name="Google Shape;257;p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BF9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5"/>
          <p:cNvSpPr>
            <a:spLocks noGrp="1"/>
          </p:cNvSpPr>
          <p:nvPr>
            <p:ph type="title"/>
          </p:nvPr>
        </p:nvSpPr>
        <p:spPr>
          <a:xfrm>
            <a:off x="72331" y="423698"/>
            <a:ext cx="7557194" cy="726224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959"/>
              <a:t>The only code changes</a:t>
            </a:r>
            <a:endParaRPr sz="3959"/>
          </a:p>
        </p:txBody>
      </p:sp>
      <p:pic>
        <p:nvPicPr>
          <p:cNvPr id="260" name="Google Shape;26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305" y="1557339"/>
            <a:ext cx="10163390" cy="4751386"/>
          </a:xfrm>
          <a:prstGeom prst="rect">
            <a:avLst/>
          </a:prstGeom>
          <a:noFill/>
          <a:ln>
            <a:noFill/>
          </a:ln>
          <a:effectLst>
            <a:outerShdw blurRad="508000" dist="101600" dir="5400000" algn="tl" rotWithShape="0">
              <a:srgbClr val="000000">
                <a:alpha val="9411"/>
              </a:srgbClr>
            </a:outerShdw>
          </a:effectLst>
        </p:spPr>
      </p:pic>
      <p:sp>
        <p:nvSpPr>
          <p:cNvPr id="261" name="Google Shape;261;p5"/>
          <p:cNvSpPr/>
          <p:nvPr/>
        </p:nvSpPr>
        <p:spPr>
          <a:xfrm>
            <a:off x="1261872" y="1557339"/>
            <a:ext cx="1755648" cy="207453"/>
          </a:xfrm>
          <a:prstGeom prst="rect">
            <a:avLst/>
          </a:prstGeom>
          <a:solidFill>
            <a:schemeClr val="lt2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1606296" y="5093208"/>
            <a:ext cx="661416" cy="207453"/>
          </a:xfrm>
          <a:prstGeom prst="rect">
            <a:avLst/>
          </a:prstGeom>
          <a:solidFill>
            <a:schemeClr val="lt2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"/>
          <p:cNvSpPr/>
          <p:nvPr/>
        </p:nvSpPr>
        <p:spPr>
          <a:xfrm>
            <a:off x="2825496" y="5577651"/>
            <a:ext cx="603504" cy="207453"/>
          </a:xfrm>
          <a:prstGeom prst="rect">
            <a:avLst/>
          </a:prstGeom>
          <a:solidFill>
            <a:schemeClr val="lt2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"/>
          <p:cNvSpPr/>
          <p:nvPr/>
        </p:nvSpPr>
        <p:spPr>
          <a:xfrm>
            <a:off x="1606296" y="5748562"/>
            <a:ext cx="603504" cy="207453"/>
          </a:xfrm>
          <a:prstGeom prst="rect">
            <a:avLst/>
          </a:prstGeom>
          <a:solidFill>
            <a:schemeClr val="lt2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"/>
          <p:cNvSpPr/>
          <p:nvPr/>
        </p:nvSpPr>
        <p:spPr>
          <a:xfrm rot="-195966">
            <a:off x="2514600" y="4334863"/>
            <a:ext cx="2670048" cy="1078992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accent3"/>
          </a:solidFill>
          <a:ln w="25400" cap="flat" cmpd="sng">
            <a:solidFill>
              <a:srgbClr val="7878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Async invocation of tasks; each execs on a separate python worker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"/>
          <p:cNvSpPr/>
          <p:nvPr/>
        </p:nvSpPr>
        <p:spPr>
          <a:xfrm rot="-1224906">
            <a:off x="-73152" y="4274315"/>
            <a:ext cx="2670048" cy="1078992"/>
          </a:xfrm>
          <a:prstGeom prst="wedgeRoundRectCallout">
            <a:avLst>
              <a:gd name="adj1" fmla="val -2711"/>
              <a:gd name="adj2" fmla="val 107223"/>
              <a:gd name="adj3" fmla="val 16667"/>
            </a:avLst>
          </a:prstGeom>
          <a:solidFill>
            <a:schemeClr val="accent3"/>
          </a:solidFill>
          <a:ln w="25400" cap="flat" cmpd="sng">
            <a:solidFill>
              <a:srgbClr val="7878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ray.get collects results from all workers; blocks until all complete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E8E8"/>
            </a:gs>
            <a:gs pos="50000">
              <a:srgbClr val="E3E1E1"/>
            </a:gs>
            <a:gs pos="100000">
              <a:srgbClr val="BBB9B9"/>
            </a:gs>
          </a:gsLst>
          <a:lin ang="5400000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"/>
          <p:cNvSpPr/>
          <p:nvPr/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8"/>
          <p:cNvSpPr txBox="1"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rgbClr val="373B6F"/>
          </a:solidFill>
          <a:ln w="9525" cap="flat" cmpd="sng">
            <a:solidFill>
              <a:srgbClr val="373B6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Ray cluster</a:t>
            </a:r>
            <a:endParaRPr/>
          </a:p>
        </p:txBody>
      </p:sp>
      <p:pic>
        <p:nvPicPr>
          <p:cNvPr id="274" name="Google Shape;274;p8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0665" y="1663057"/>
            <a:ext cx="6804078" cy="384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13" y="152400"/>
            <a:ext cx="8734572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Starting a ray cluster is very simple</a:t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0079" y="640080"/>
            <a:ext cx="7343244" cy="557881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7" name="Google Shape;287;p32"/>
          <p:cNvSpPr txBox="1"/>
          <p:nvPr/>
        </p:nvSpPr>
        <p:spPr>
          <a:xfrm>
            <a:off x="4210078" y="6373761"/>
            <a:ext cx="7343243" cy="307777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ray-admin@ray-head-vm:~/ray-scaling-experiments/deploy$ ray up cluster.yaml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10563606" y="485215"/>
            <a:ext cx="1162841" cy="30777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cluster.yaml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RightStep">
      <a:dk1>
        <a:srgbClr val="000000"/>
      </a:dk1>
      <a:lt1>
        <a:srgbClr val="FFFFFF"/>
      </a:lt1>
      <a:dk2>
        <a:srgbClr val="1B3120"/>
      </a:dk2>
      <a:lt2>
        <a:srgbClr val="F0F0F3"/>
      </a:lt2>
      <a:accent1>
        <a:srgbClr val="A1A37C"/>
      </a:accent1>
      <a:accent2>
        <a:srgbClr val="8EA772"/>
      </a:accent2>
      <a:accent3>
        <a:srgbClr val="84A87F"/>
      </a:accent3>
      <a:accent4>
        <a:srgbClr val="75AC86"/>
      </a:accent4>
      <a:accent5>
        <a:srgbClr val="7EA79C"/>
      </a:accent5>
      <a:accent6>
        <a:srgbClr val="77A7AF"/>
      </a:accent6>
      <a:hlink>
        <a:srgbClr val="736FB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Widescreen</PresentationFormat>
  <Paragraphs>73</Paragraphs>
  <Slides>19</Slides>
  <Notes>19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Inter</vt:lpstr>
      <vt:lpstr>Arial</vt:lpstr>
      <vt:lpstr>Meiryo</vt:lpstr>
      <vt:lpstr>Avenir</vt:lpstr>
      <vt:lpstr>Corbel</vt:lpstr>
      <vt:lpstr>ShojiVTI</vt:lpstr>
      <vt:lpstr>Office Theme</vt:lpstr>
      <vt:lpstr>Office Theme</vt:lpstr>
      <vt:lpstr>Office Theme</vt:lpstr>
      <vt:lpstr>Introduction To Ray  A Distributed Computing Framework</vt:lpstr>
      <vt:lpstr>Simple Batch Inference</vt:lpstr>
      <vt:lpstr>Program Execution</vt:lpstr>
      <vt:lpstr>Distributed Execution</vt:lpstr>
      <vt:lpstr>PowerPoint Presentation</vt:lpstr>
      <vt:lpstr>The only code changes</vt:lpstr>
      <vt:lpstr>Ray cluster</vt:lpstr>
      <vt:lpstr>PowerPoint Presentation</vt:lpstr>
      <vt:lpstr>Starting a ray cluster is very simple</vt:lpstr>
      <vt:lpstr>Autoscaler with kuberay</vt:lpstr>
      <vt:lpstr>Run Hybrid Workloads</vt:lpstr>
      <vt:lpstr>Benefits of Ray over other distributed computing options</vt:lpstr>
      <vt:lpstr>Ray Frameworks</vt:lpstr>
      <vt:lpstr>Summary</vt:lpstr>
      <vt:lpstr>Resources</vt:lpstr>
      <vt:lpstr>Object Store in action</vt:lpstr>
      <vt:lpstr>Plasma Object Store</vt:lpstr>
      <vt:lpstr>Effective Scaling</vt:lpstr>
      <vt:lpstr>Core Concepts - Actors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Ray  A Distributed Computing Framework</dc:title>
  <dc:creator>Bhagirathi Hegde</dc:creator>
  <cp:lastModifiedBy>Bhagirathi Hegde</cp:lastModifiedBy>
  <cp:revision>1</cp:revision>
  <dcterms:created xsi:type="dcterms:W3CDTF">2024-04-23T09:19:46Z</dcterms:created>
  <dcterms:modified xsi:type="dcterms:W3CDTF">2024-11-06T16:12:21Z</dcterms:modified>
</cp:coreProperties>
</file>